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24"/>
  </p:notesMasterIdLst>
  <p:sldIdLst>
    <p:sldId id="285" r:id="rId2"/>
    <p:sldId id="256" r:id="rId3"/>
    <p:sldId id="257" r:id="rId4"/>
    <p:sldId id="258" r:id="rId5"/>
    <p:sldId id="277" r:id="rId6"/>
    <p:sldId id="278" r:id="rId7"/>
    <p:sldId id="280" r:id="rId8"/>
    <p:sldId id="261" r:id="rId9"/>
    <p:sldId id="281" r:id="rId10"/>
    <p:sldId id="262" r:id="rId11"/>
    <p:sldId id="286" r:id="rId12"/>
    <p:sldId id="260" r:id="rId13"/>
    <p:sldId id="287" r:id="rId14"/>
    <p:sldId id="263" r:id="rId15"/>
    <p:sldId id="265" r:id="rId16"/>
    <p:sldId id="266" r:id="rId17"/>
    <p:sldId id="268" r:id="rId18"/>
    <p:sldId id="269" r:id="rId19"/>
    <p:sldId id="267" r:id="rId20"/>
    <p:sldId id="273" r:id="rId21"/>
    <p:sldId id="275" r:id="rId22"/>
    <p:sldId id="284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6DB5A2-0DDA-48EF-BA60-DAC4568ADA33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C39ECF-1C58-488A-8CBC-051D6FC6D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230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99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4419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619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7798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Cleaning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16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8874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19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227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82D6AAC-F375-43B3-9A74-3285E9698CDA}" type="datetimeFigureOut">
              <a:rPr lang="ar-IQ" smtClean="0"/>
              <a:t>13/07/1443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85000" lnSpcReduction="20000"/>
          </a:bodyPr>
          <a:lstStyle/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b="1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University of Basrah</a:t>
            </a: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College of Medicine/ Department of Human Anatomy</a:t>
            </a: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First Class</a:t>
            </a:r>
          </a:p>
          <a:p>
            <a:pPr marL="82296" indent="0" algn="l">
              <a:buNone/>
            </a:pP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Medical Biology</a:t>
            </a: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endParaRPr lang="ar-IQ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1500187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781" y="692696"/>
            <a:ext cx="1311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100" y="590427"/>
            <a:ext cx="1434188" cy="154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44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5992" y="694437"/>
            <a:ext cx="6160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 </a:t>
            </a: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Functions of the basal lamina </a:t>
            </a:r>
            <a:endParaRPr lang="ar-IQ" sz="3600" b="1" u="sng" dirty="0">
              <a:solidFill>
                <a:schemeClr val="accent3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1" y="1609636"/>
            <a:ext cx="74888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/>
              <a:t> </a:t>
            </a:r>
            <a:r>
              <a:rPr lang="en-US" sz="2800" b="1" dirty="0">
                <a:latin typeface="Garamond" pitchFamily="18" charset="0"/>
              </a:rPr>
              <a:t>-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Structural support </a:t>
            </a: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provides strong connection between epithelium    and underlying connective tissue. 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1" y="1628800"/>
            <a:ext cx="77902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lvl="0"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lvl="0"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lvl="0"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lvl="0"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lvl="0"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-Filtering</a:t>
            </a:r>
          </a:p>
          <a:p>
            <a:pPr lvl="0"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forms a semi-permeable barrier to regulate the exchange of macromolecules between epithelium and underlying connective tissue</a:t>
            </a:r>
          </a:p>
          <a:p>
            <a:pPr lvl="0"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0266" y="2836093"/>
            <a:ext cx="80496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222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C6514-0173-4623-82F8-3A7DD101E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l">
              <a:buNone/>
            </a:pPr>
            <a:r>
              <a:rPr lang="en-US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-Angiogenesis</a:t>
            </a:r>
          </a:p>
          <a:p>
            <a:pPr marL="82296" indent="0" algn="l">
              <a:buNone/>
            </a:pPr>
            <a:r>
              <a:rPr lang="en-US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Formation of new blood vessels</a:t>
            </a:r>
          </a:p>
          <a:p>
            <a:pPr marL="82296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8096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052736"/>
            <a:ext cx="684076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1" y="4830251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Diagrammatic illustration showing epithelial cells resting on basement membrane.</a:t>
            </a:r>
            <a:endParaRPr lang="ar-IQ" sz="2800" b="1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943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85FFE90-E492-4BFD-B452-3AA5DD889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836712"/>
            <a:ext cx="72008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93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4061" y="601524"/>
            <a:ext cx="7173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Main Characteristics of Epithelium</a:t>
            </a:r>
            <a:endParaRPr lang="ar-IQ" sz="3600" b="1" u="sng" dirty="0">
              <a:solidFill>
                <a:schemeClr val="accent3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57130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/>
              <a:t>-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An epithelium is a continuous sheet of connected cells.</a:t>
            </a:r>
            <a:r>
              <a:rPr lang="en-US" sz="2400" dirty="0"/>
              <a:t> </a:t>
            </a:r>
            <a:endParaRPr lang="ar-IQ" sz="2400" dirty="0"/>
          </a:p>
        </p:txBody>
      </p:sp>
      <p:sp>
        <p:nvSpPr>
          <p:cNvPr id="6" name="Rectangle 5"/>
          <p:cNvSpPr/>
          <p:nvPr/>
        </p:nvSpPr>
        <p:spPr>
          <a:xfrm>
            <a:off x="971600" y="2690917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Garamond" pitchFamily="18" charset="0"/>
              </a:rPr>
              <a:t>-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An epithelium contains very little extracellular matrix.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6732" y="3769876"/>
            <a:ext cx="5905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latin typeface="Garamond" pitchFamily="18" charset="0"/>
              </a:rPr>
              <a:t>-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An epithelium sits on a basal lamina.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592" y="456196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-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Epithelium does not contain blood vessels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3608" y="551723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-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Derived from all embryonic germ layers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.</a:t>
            </a:r>
            <a:endParaRPr lang="ar-IQ" sz="2800" b="1" dirty="0">
              <a:solidFill>
                <a:prstClr val="black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98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764704"/>
            <a:ext cx="4757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Function of epithelium</a:t>
            </a:r>
            <a:endParaRPr lang="ar-IQ" sz="3600" b="1" u="sng" dirty="0">
              <a:solidFill>
                <a:schemeClr val="accent3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4379" y="1772816"/>
            <a:ext cx="1768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Protection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0132" y="3645024"/>
            <a:ext cx="1654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Sensation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2237963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-Epithelial cells from the skin protect underlying tissue from different conditions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5616" y="4509120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Sensory stimuli penetrate specialized epithelial cells.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8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8948" y="755412"/>
            <a:ext cx="1598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Secretion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608" y="1412776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In glands, epithelial tissue is specialized to secrete specific chemical substances.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26453" y="2780928"/>
            <a:ext cx="1889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Absorption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608" y="3371508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Certain epithelial cells lining the small intestine absorb nutrients from the digestion of food.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736177"/>
            <a:ext cx="47775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Excretion</a:t>
            </a: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Ex; Kidney and sweat gland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3928" y="2402885"/>
            <a:ext cx="16738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Diffusion</a:t>
            </a:r>
          </a:p>
          <a:p>
            <a:pPr algn="l"/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8112" y="3050957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Simple epithelium promotes the diffusion of gases, liquids and nutrients</a:t>
            </a:r>
            <a:r>
              <a:rPr lang="en-US" sz="2800" dirty="0"/>
              <a:t>.</a:t>
            </a:r>
            <a:endParaRPr lang="ar-IQ" sz="2800" dirty="0"/>
          </a:p>
        </p:txBody>
      </p:sp>
      <p:sp>
        <p:nvSpPr>
          <p:cNvPr id="7" name="Rectangle 6"/>
          <p:cNvSpPr/>
          <p:nvPr/>
        </p:nvSpPr>
        <p:spPr>
          <a:xfrm>
            <a:off x="930138" y="4777988"/>
            <a:ext cx="1553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Cleaning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4422591"/>
            <a:ext cx="8028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Ciliated epithelium assists in removing dust particles and foreign bodies which have entered the air passages.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5911" y="755412"/>
            <a:ext cx="2779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Reduces Friction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5910" y="1628800"/>
            <a:ext cx="78785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Epithelial cells that line the entire circulatory system reduce friction between the blood and the walls of the blood vessels.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5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2125" y="476672"/>
            <a:ext cx="4968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Renewal of cell epithelia</a:t>
            </a:r>
            <a:endParaRPr lang="ar-IQ" sz="3600" b="1" u="sng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2124" y="1556792"/>
            <a:ext cx="80643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The cells of epithelial tissue are capable of rapid division, which is the process that creates new cells. 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2124" y="3212976"/>
            <a:ext cx="79203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The skin, constantly produces new cells to replace the dead cells closest to the skin's outer surface. 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Also the cells of tissues lining the digestive tract are undergo continuous division.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0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Epithelial Tissue</a:t>
            </a:r>
            <a:endParaRPr lang="ar-IQ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7157" y="4365104"/>
            <a:ext cx="3182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Balqees  kadhim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65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effectLst/>
                <a:latin typeface="Garamond" pitchFamily="18" charset="0"/>
              </a:rPr>
              <a:t>Conclusion</a:t>
            </a:r>
            <a:endParaRPr lang="ar-IQ" sz="3600" b="1" u="sng" dirty="0">
              <a:solidFill>
                <a:srgbClr val="C00000"/>
              </a:solidFill>
              <a:effectLst/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39341"/>
            <a:ext cx="8100392" cy="4525963"/>
          </a:xfrm>
        </p:spPr>
        <p:txBody>
          <a:bodyPr/>
          <a:lstStyle/>
          <a:p>
            <a:pPr marL="109728" indent="0" algn="l">
              <a:buNone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Epithelial tissue is that it covers the surfaces of the body, whether external or internal.</a:t>
            </a:r>
          </a:p>
          <a:p>
            <a:pPr marL="109728" indent="0" algn="l">
              <a:buNone/>
            </a:pPr>
            <a:r>
              <a:rPr lang="en-US" sz="2400" dirty="0"/>
              <a:t> </a:t>
            </a:r>
          </a:p>
          <a:p>
            <a:pPr marL="109728" indent="0" algn="l">
              <a:buNone/>
            </a:pPr>
            <a:endParaRPr lang="en-US" sz="2400" dirty="0"/>
          </a:p>
          <a:p>
            <a:pPr marL="109728" indent="0" algn="l">
              <a:buNone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It acts as a protective covering or boundary for such surfaces including the outer layer of the skin, as well as the inner surface of "hollow" organs like the stomach, colon, and blood vessels</a:t>
            </a:r>
            <a:r>
              <a:rPr lang="en-US" sz="2800" dirty="0"/>
              <a:t>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7372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689" y="692696"/>
            <a:ext cx="75047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Cells are placed very close to each other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715324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Intercellular space is absent or very little and so the intercellular matrix.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8112" y="3212976"/>
            <a:ext cx="80283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All epithelial tissues are supported by connective tissue. </a:t>
            </a:r>
          </a:p>
          <a:p>
            <a:pPr algn="l"/>
            <a:endParaRPr lang="en-US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62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68057"/>
            <a:ext cx="4464497" cy="523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19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98080" cy="1143000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effectLst/>
                <a:latin typeface="Garamond" pitchFamily="18" charset="0"/>
              </a:rPr>
              <a:t>Objectives</a:t>
            </a:r>
            <a:endParaRPr lang="ar-IQ" b="1" u="sng" dirty="0">
              <a:solidFill>
                <a:srgbClr val="C00000"/>
              </a:solidFill>
              <a:effectLst/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11349"/>
            <a:ext cx="8229600" cy="4525963"/>
          </a:xfrm>
        </p:spPr>
        <p:txBody>
          <a:bodyPr/>
          <a:lstStyle/>
          <a:p>
            <a:pPr marL="365760" lvl="1" indent="0" algn="l">
              <a:buNone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What is epithelium</a:t>
            </a:r>
          </a:p>
          <a:p>
            <a:pPr marL="365760" lvl="1" indent="0" algn="l">
              <a:buNone/>
            </a:pPr>
            <a:endParaRPr lang="en-US" b="1" dirty="0">
              <a:solidFill>
                <a:srgbClr val="002060"/>
              </a:solidFill>
              <a:latin typeface="Garamond" pitchFamily="18" charset="0"/>
            </a:endParaRPr>
          </a:p>
          <a:p>
            <a:pPr marL="365760" lvl="1" indent="0" algn="l">
              <a:buNone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Mean characteristics of epithelium</a:t>
            </a:r>
          </a:p>
          <a:p>
            <a:pPr marL="365760" lvl="1" indent="0" algn="l">
              <a:buNone/>
            </a:pP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65760" lvl="1" indent="0" algn="l">
              <a:buNone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Function of epithelium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32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755987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Tissues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 groups of cells that lie together to accomplish a common function. 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During the early developments of embryo, there are three primitive germ layers: ectoderm, mesoderm, and endoderm. From these germ layers the tissues formed and the body is developed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3370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332656"/>
            <a:ext cx="749808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effectLst/>
                <a:latin typeface="Garamond" pitchFamily="18" charset="0"/>
                <a:cs typeface="Times New Roman" pitchFamily="18" charset="0"/>
              </a:rPr>
              <a:t>Histology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1484784"/>
            <a:ext cx="7498080" cy="4800600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(groups of cells that are similar in structure and function)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4 Tissue Type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pic>
        <p:nvPicPr>
          <p:cNvPr id="55301" name="Picture 5" descr="Tissue Ty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4944"/>
            <a:ext cx="6372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20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692696"/>
            <a:ext cx="810039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Epithelial tissue</a:t>
            </a:r>
          </a:p>
          <a:p>
            <a:pPr algn="l"/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Is one of the four major tissue types in the body </a:t>
            </a: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acting as an interface between the body and the rest of the world.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Usually separated from the underlying connective tissue by a thin sheet of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basement membrane.</a:t>
            </a:r>
          </a:p>
        </p:txBody>
      </p:sp>
    </p:spTree>
    <p:extLst>
      <p:ext uri="{BB962C8B-B14F-4D97-AF65-F5344CB8AC3E}">
        <p14:creationId xmlns:p14="http://schemas.microsoft.com/office/powerpoint/2010/main" val="8188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548680"/>
            <a:ext cx="80648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Epithelial tissue  </a:t>
            </a:r>
          </a:p>
          <a:p>
            <a:pPr algn="l"/>
            <a:endParaRPr lang="en-US" sz="2800" b="1" dirty="0">
              <a:solidFill>
                <a:srgbClr val="FF0000"/>
              </a:solidFill>
            </a:endParaRP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Has a special function– 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It must cover all the surfaces of the body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6084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95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404664"/>
            <a:ext cx="8028384" cy="4886003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Basal laminae and basement membrane</a:t>
            </a:r>
            <a:endParaRPr lang="ar-IQ" sz="3600" b="1" u="sng" dirty="0">
              <a:solidFill>
                <a:schemeClr val="accent3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196752"/>
            <a:ext cx="81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All epithelium rests on a sheet like extracellular structure called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basal lamina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that is not visible under the light microscope. 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Basal lamina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composed of ;</a:t>
            </a: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type IV collagen, laminin, entactin and proteoglycan. 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7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317549"/>
            <a:ext cx="7884368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800" dirty="0"/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epithelial cells produce the basal lamina .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term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basement membrane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usually contains two fused basal laminae or a laminae and reticular </a:t>
            </a:r>
          </a:p>
          <a:p>
            <a:pPr marL="109728" algn="l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lamina .</a:t>
            </a: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basal lamina forms a sieve like barrier between epithelial and connective tissue.</a:t>
            </a: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06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463</TotalTime>
  <Words>614</Words>
  <Application>Microsoft Office PowerPoint</Application>
  <PresentationFormat>On-screen Show (4:3)</PresentationFormat>
  <Paragraphs>122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Calibri</vt:lpstr>
      <vt:lpstr>Garamond</vt:lpstr>
      <vt:lpstr>Gill Sans MT</vt:lpstr>
      <vt:lpstr>Times New Roman</vt:lpstr>
      <vt:lpstr>Verdana</vt:lpstr>
      <vt:lpstr>Wingdings</vt:lpstr>
      <vt:lpstr>Wingdings 2</vt:lpstr>
      <vt:lpstr>Solstice</vt:lpstr>
      <vt:lpstr>PowerPoint Presentation</vt:lpstr>
      <vt:lpstr>Epithelial Tissue</vt:lpstr>
      <vt:lpstr>Objectives</vt:lpstr>
      <vt:lpstr>PowerPoint Presentation</vt:lpstr>
      <vt:lpstr>Histology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Epithelial Tissue</dc:title>
  <dc:creator>DELL</dc:creator>
  <cp:lastModifiedBy>Balqees</cp:lastModifiedBy>
  <cp:revision>121</cp:revision>
  <dcterms:created xsi:type="dcterms:W3CDTF">2012-11-25T15:45:08Z</dcterms:created>
  <dcterms:modified xsi:type="dcterms:W3CDTF">2022-02-14T17:20:04Z</dcterms:modified>
</cp:coreProperties>
</file>